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Poppi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22" Type="http://schemas.openxmlformats.org/officeDocument/2006/relationships/font" Target="fonts/Poppins-bold.fntdata"/><Relationship Id="rId10" Type="http://schemas.openxmlformats.org/officeDocument/2006/relationships/slide" Target="slides/slide5.xml"/><Relationship Id="rId21" Type="http://schemas.openxmlformats.org/officeDocument/2006/relationships/font" Target="fonts/Poppins-regular.fntdata"/><Relationship Id="rId13" Type="http://schemas.openxmlformats.org/officeDocument/2006/relationships/slide" Target="slides/slide8.xml"/><Relationship Id="rId24" Type="http://schemas.openxmlformats.org/officeDocument/2006/relationships/font" Target="fonts/Poppins-boldItalic.fntdata"/><Relationship Id="rId12" Type="http://schemas.openxmlformats.org/officeDocument/2006/relationships/slide" Target="slides/slide7.xml"/><Relationship Id="rId23"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Entered text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Slide 1:</a:t>
            </a:r>
            <a:endParaRPr sz="1200"/>
          </a:p>
          <a:p>
            <a:pPr indent="0" lvl="0" marL="0" rtl="0" algn="l">
              <a:spcBef>
                <a:spcPts val="0"/>
              </a:spcBef>
              <a:spcAft>
                <a:spcPts val="0"/>
              </a:spcAft>
              <a:buNone/>
            </a:pPr>
            <a:r>
              <a:rPr lang="en" sz="1200"/>
              <a:t>The first slide showcases key statistics related to global vaccination progress. It includes an impactful image along with the following information:</a:t>
            </a:r>
            <a:endParaRPr sz="1200"/>
          </a:p>
          <a:p>
            <a:pPr indent="0" lvl="0" marL="0" rtl="0" algn="l">
              <a:spcBef>
                <a:spcPts val="0"/>
              </a:spcBef>
              <a:spcAft>
                <a:spcPts val="0"/>
              </a:spcAft>
              <a:buNone/>
            </a:pPr>
            <a:r>
              <a:rPr lang="en" sz="1200"/>
              <a:t>- The global population fully vaccinated by 2022 reaches a remarkable milestone of 549 billion people.</a:t>
            </a:r>
            <a:endParaRPr sz="1200"/>
          </a:p>
          <a:p>
            <a:pPr indent="0" lvl="0" marL="0" rtl="0" algn="l">
              <a:spcBef>
                <a:spcPts val="0"/>
              </a:spcBef>
              <a:spcAft>
                <a:spcPts val="0"/>
              </a:spcAft>
              <a:buNone/>
            </a:pPr>
            <a:r>
              <a:rPr lang="en" sz="1200"/>
              <a:t>- A total of 223 countries worldwide have participated in the vaccination efforts.</a:t>
            </a:r>
            <a:endParaRPr sz="1200"/>
          </a:p>
          <a:p>
            <a:pPr indent="0" lvl="0" marL="0" rtl="0" algn="l">
              <a:spcBef>
                <a:spcPts val="0"/>
              </a:spcBef>
              <a:spcAft>
                <a:spcPts val="0"/>
              </a:spcAft>
              <a:buNone/>
            </a:pPr>
            <a:r>
              <a:rPr lang="en" sz="1200"/>
              <a:t>- The availability of 84 different vaccines has played a vital role in combating the pandemic.</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Slide 2:</a:t>
            </a:r>
            <a:endParaRPr sz="1200"/>
          </a:p>
          <a:p>
            <a:pPr indent="0" lvl="0" marL="0" rtl="0" algn="l">
              <a:spcBef>
                <a:spcPts val="0"/>
              </a:spcBef>
              <a:spcAft>
                <a:spcPts val="0"/>
              </a:spcAft>
              <a:buNone/>
            </a:pPr>
            <a:r>
              <a:rPr lang="en" sz="1200"/>
              <a:t>The second slide focuses on presenting the top 10 countries with the highest number of daily vaccinations. It features a graph visualizing the data, highlighting the daily vaccination rates. This visually engaging graph helps to compare and understand the varying vaccination efforts across different countries.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Slide 3:</a:t>
            </a:r>
            <a:endParaRPr sz="1200"/>
          </a:p>
          <a:p>
            <a:pPr indent="0" lvl="0" marL="0" rtl="0" algn="l">
              <a:spcBef>
                <a:spcPts val="0"/>
              </a:spcBef>
              <a:spcAft>
                <a:spcPts val="0"/>
              </a:spcAft>
              <a:buNone/>
            </a:pPr>
            <a:r>
              <a:rPr lang="en" sz="1200"/>
              <a:t>The third slide incorporates a donut graph showcasing the vaccination progress of the top 5 countries. The graph is accompanied by informative details, such as the name of each country and the number of people vaccinated. This combination of visual representation and concise information provides a comprehensive overview of the vaccination status in these countries.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Additional Points:</a:t>
            </a:r>
            <a:endParaRPr sz="1200"/>
          </a:p>
          <a:p>
            <a:pPr indent="0" lvl="0" marL="0" rtl="0" algn="l">
              <a:spcBef>
                <a:spcPts val="0"/>
              </a:spcBef>
              <a:spcAft>
                <a:spcPts val="0"/>
              </a:spcAft>
              <a:buNone/>
            </a:pPr>
            <a:r>
              <a:rPr lang="en" sz="1200"/>
              <a:t>- To enhance the overall presentation, you can consider adding a slide highlighting the percentage of the global population vaccinated.</a:t>
            </a:r>
            <a:endParaRPr sz="1200"/>
          </a:p>
          <a:p>
            <a:pPr indent="0" lvl="0" marL="0" rtl="0" algn="l">
              <a:spcBef>
                <a:spcPts val="0"/>
              </a:spcBef>
              <a:spcAft>
                <a:spcPts val="0"/>
              </a:spcAft>
              <a:buNone/>
            </a:pPr>
            <a:r>
              <a:rPr lang="en" sz="1200"/>
              <a:t>- Including a slide that demonstrates the effectiveness and safety of vaccines can help educate and build trust among viewers.</a:t>
            </a:r>
            <a:endParaRPr sz="1200"/>
          </a:p>
          <a:p>
            <a:pPr indent="0" lvl="0" marL="0" rtl="0" algn="l">
              <a:spcBef>
                <a:spcPts val="0"/>
              </a:spcBef>
              <a:spcAft>
                <a:spcPts val="0"/>
              </a:spcAft>
              <a:buNone/>
            </a:pPr>
            <a:r>
              <a:rPr lang="en" sz="1200"/>
              <a:t>- Consider incorporating a timeline slide to showcase the progress of vaccination efforts over a specific period, such as months or years.</a:t>
            </a:r>
            <a:endParaRPr sz="1200"/>
          </a:p>
          <a:p>
            <a:pPr indent="0" lvl="0" marL="0" rtl="0" algn="l">
              <a:spcBef>
                <a:spcPts val="0"/>
              </a:spcBef>
              <a:spcAft>
                <a:spcPts val="0"/>
              </a:spcAft>
              <a:buNone/>
            </a:pPr>
            <a:r>
              <a:rPr lang="en" sz="1200"/>
              <a:t>- You can include a final slide summarizing the total number of vaccines administered globally, emphasizing the scale of the vaccination campaign and its impact on public health.</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cdd8367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cdd8367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SLIDES_API955652766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SLIDES_API955652766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SLIDES_API95565276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SLIDES_API95565276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SLIDES_API95565276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SLIDES_API95565276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SLIDES_API95565276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SLIDES_API95565276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SLIDES_API95565276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SLIDES_API95565276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SLIDES_API95565276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SLIDES_API95565276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SLIDES_API95565276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SLIDES_API95565276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SLIDES_API95565276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SLIDES_API95565276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SLIDES_API955652766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SLIDES_API955652766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p:cSld name="TITLE_1">
    <p:spTree>
      <p:nvGrpSpPr>
        <p:cNvPr id="50" name="Shape 50"/>
        <p:cNvGrpSpPr/>
        <p:nvPr/>
      </p:nvGrpSpPr>
      <p:grpSpPr>
        <a:xfrm>
          <a:off x="0" y="0"/>
          <a:ext cx="0" cy="0"/>
          <a:chOff x="0" y="0"/>
          <a:chExt cx="0" cy="0"/>
        </a:xfrm>
      </p:grpSpPr>
      <p:sp>
        <p:nvSpPr>
          <p:cNvPr id="51" name="Google Shape;51;p13"/>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body"/>
          </p:nvPr>
        </p:nvSpPr>
        <p:spPr>
          <a:xfrm>
            <a:off x="632175" y="1717350"/>
            <a:ext cx="5056800" cy="1959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sz="13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id="54" name="Google Shape;54;p13"/>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5" name="Google Shape;55;p13"/>
          <p:cNvPicPr preferRelativeResize="0"/>
          <p:nvPr/>
        </p:nvPicPr>
        <p:blipFill rotWithShape="1">
          <a:blip r:embed="rId3">
            <a:alphaModFix/>
          </a:blip>
          <a:srcRect b="0" l="7871" r="4470" t="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_2">
    <p:spTree>
      <p:nvGrpSpPr>
        <p:cNvPr id="56" name="Shape 56"/>
        <p:cNvGrpSpPr/>
        <p:nvPr/>
      </p:nvGrpSpPr>
      <p:grpSpPr>
        <a:xfrm>
          <a:off x="0" y="0"/>
          <a:ext cx="0" cy="0"/>
          <a:chOff x="0" y="0"/>
          <a:chExt cx="0" cy="0"/>
        </a:xfrm>
      </p:grpSpPr>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8" name="Google Shape;58;p14"/>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59" name="Google Shape;59;p14"/>
          <p:cNvSpPr/>
          <p:nvPr>
            <p:ph idx="2" type="pic"/>
          </p:nvPr>
        </p:nvSpPr>
        <p:spPr>
          <a:xfrm>
            <a:off x="5843075" y="632300"/>
            <a:ext cx="2615100" cy="3918900"/>
          </a:xfrm>
          <a:prstGeom prst="roundRect">
            <a:avLst>
              <a:gd fmla="val 16667" name="adj"/>
            </a:avLst>
          </a:prstGeom>
          <a:noFill/>
          <a:ln>
            <a:noFill/>
          </a:ln>
        </p:spPr>
      </p:sp>
      <p:sp>
        <p:nvSpPr>
          <p:cNvPr id="60" name="Google Shape;60;p14"/>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pic>
        <p:nvPicPr>
          <p:cNvPr id="61" name="Google Shape;61;p14"/>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2" name="Google Shape;62;p14"/>
          <p:cNvSpPr txBox="1"/>
          <p:nvPr>
            <p:ph idx="1" type="subTitle"/>
          </p:nvPr>
        </p:nvSpPr>
        <p:spPr>
          <a:xfrm>
            <a:off x="642700" y="1723725"/>
            <a:ext cx="3605100" cy="19647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None/>
              <a:defRPr sz="1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63" name="Shape 63"/>
        <p:cNvGrpSpPr/>
        <p:nvPr/>
      </p:nvGrpSpPr>
      <p:grpSpPr>
        <a:xfrm>
          <a:off x="0" y="0"/>
          <a:ext cx="0" cy="0"/>
          <a:chOff x="0" y="0"/>
          <a:chExt cx="0" cy="0"/>
        </a:xfrm>
      </p:grpSpPr>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5"/>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2800"/>
              <a:buNone/>
              <a:defRPr/>
            </a:lvl1pPr>
            <a:lvl2pPr lvl="1" rtl="0" algn="ctr">
              <a:spcBef>
                <a:spcPts val="0"/>
              </a:spcBef>
              <a:spcAft>
                <a:spcPts val="0"/>
              </a:spcAft>
              <a:buSzPts val="2800"/>
              <a:buNone/>
              <a:defRPr>
                <a:latin typeface="Poppins"/>
                <a:ea typeface="Poppins"/>
                <a:cs typeface="Poppins"/>
                <a:sym typeface="Poppins"/>
              </a:defRPr>
            </a:lvl2pPr>
            <a:lvl3pPr lvl="2" rtl="0" algn="ctr">
              <a:spcBef>
                <a:spcPts val="0"/>
              </a:spcBef>
              <a:spcAft>
                <a:spcPts val="0"/>
              </a:spcAft>
              <a:buSzPts val="2800"/>
              <a:buNone/>
              <a:defRPr>
                <a:latin typeface="Poppins"/>
                <a:ea typeface="Poppins"/>
                <a:cs typeface="Poppins"/>
                <a:sym typeface="Poppins"/>
              </a:defRPr>
            </a:lvl3pPr>
            <a:lvl4pPr lvl="3" rtl="0" algn="ctr">
              <a:spcBef>
                <a:spcPts val="0"/>
              </a:spcBef>
              <a:spcAft>
                <a:spcPts val="0"/>
              </a:spcAft>
              <a:buSzPts val="2800"/>
              <a:buNone/>
              <a:defRPr>
                <a:latin typeface="Poppins"/>
                <a:ea typeface="Poppins"/>
                <a:cs typeface="Poppins"/>
                <a:sym typeface="Poppins"/>
              </a:defRPr>
            </a:lvl4pPr>
            <a:lvl5pPr lvl="4" rtl="0" algn="ctr">
              <a:spcBef>
                <a:spcPts val="0"/>
              </a:spcBef>
              <a:spcAft>
                <a:spcPts val="0"/>
              </a:spcAft>
              <a:buSzPts val="2800"/>
              <a:buNone/>
              <a:defRPr>
                <a:latin typeface="Poppins"/>
                <a:ea typeface="Poppins"/>
                <a:cs typeface="Poppins"/>
                <a:sym typeface="Poppins"/>
              </a:defRPr>
            </a:lvl5pPr>
            <a:lvl6pPr lvl="5" rtl="0" algn="ctr">
              <a:spcBef>
                <a:spcPts val="0"/>
              </a:spcBef>
              <a:spcAft>
                <a:spcPts val="0"/>
              </a:spcAft>
              <a:buSzPts val="2800"/>
              <a:buNone/>
              <a:defRPr>
                <a:latin typeface="Poppins"/>
                <a:ea typeface="Poppins"/>
                <a:cs typeface="Poppins"/>
                <a:sym typeface="Poppins"/>
              </a:defRPr>
            </a:lvl6pPr>
            <a:lvl7pPr lvl="6" rtl="0" algn="ctr">
              <a:spcBef>
                <a:spcPts val="0"/>
              </a:spcBef>
              <a:spcAft>
                <a:spcPts val="0"/>
              </a:spcAft>
              <a:buSzPts val="2800"/>
              <a:buNone/>
              <a:defRPr>
                <a:latin typeface="Poppins"/>
                <a:ea typeface="Poppins"/>
                <a:cs typeface="Poppins"/>
                <a:sym typeface="Poppins"/>
              </a:defRPr>
            </a:lvl7pPr>
            <a:lvl8pPr lvl="7" rtl="0" algn="ctr">
              <a:spcBef>
                <a:spcPts val="0"/>
              </a:spcBef>
              <a:spcAft>
                <a:spcPts val="0"/>
              </a:spcAft>
              <a:buSzPts val="2800"/>
              <a:buNone/>
              <a:defRPr>
                <a:latin typeface="Poppins"/>
                <a:ea typeface="Poppins"/>
                <a:cs typeface="Poppins"/>
                <a:sym typeface="Poppins"/>
              </a:defRPr>
            </a:lvl8pPr>
            <a:lvl9pPr lvl="8" rtl="0" algn="ctr">
              <a:spcBef>
                <a:spcPts val="0"/>
              </a:spcBef>
              <a:spcAft>
                <a:spcPts val="0"/>
              </a:spcAft>
              <a:buSzPts val="2800"/>
              <a:buNone/>
              <a:defRPr>
                <a:latin typeface="Poppins"/>
                <a:ea typeface="Poppins"/>
                <a:cs typeface="Poppins"/>
                <a:sym typeface="Poppins"/>
              </a:defRPr>
            </a:lvl9pPr>
          </a:lstStyle>
          <a:p/>
        </p:txBody>
      </p:sp>
      <p:pic>
        <p:nvPicPr>
          <p:cNvPr id="66" name="Google Shape;66;p15"/>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a:off x="0" y="0"/>
            <a:ext cx="9144000" cy="837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Introduction</a:t>
            </a:r>
            <a:endParaRPr/>
          </a:p>
        </p:txBody>
      </p:sp>
      <p:sp>
        <p:nvSpPr>
          <p:cNvPr id="72" name="Google Shape;72;p16"/>
          <p:cNvSpPr txBox="1"/>
          <p:nvPr>
            <p:ph idx="1" type="subTitle"/>
          </p:nvPr>
        </p:nvSpPr>
        <p:spPr>
          <a:xfrm>
            <a:off x="311700" y="1220675"/>
            <a:ext cx="8520600" cy="240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u="sng">
                <a:solidFill>
                  <a:schemeClr val="dk1"/>
                </a:solidFill>
              </a:rPr>
              <a:t>COVID 19 vaccination trend analysis</a:t>
            </a:r>
            <a:endParaRPr sz="2200" u="sng">
              <a:solidFill>
                <a:schemeClr val="dk1"/>
              </a:solidFill>
            </a:endParaRPr>
          </a:p>
          <a:p>
            <a:pPr indent="0" lvl="0" marL="0" rtl="0" algn="l">
              <a:spcBef>
                <a:spcPts val="0"/>
              </a:spcBef>
              <a:spcAft>
                <a:spcPts val="0"/>
              </a:spcAft>
              <a:buNone/>
            </a:pPr>
            <a:r>
              <a:t/>
            </a:r>
            <a:endParaRPr sz="2200" u="sng">
              <a:solidFill>
                <a:schemeClr val="dk1"/>
              </a:solidFill>
            </a:endParaRPr>
          </a:p>
          <a:p>
            <a:pPr indent="0" lvl="0" marL="0" rtl="0" algn="l">
              <a:spcBef>
                <a:spcPts val="0"/>
              </a:spcBef>
              <a:spcAft>
                <a:spcPts val="0"/>
              </a:spcAft>
              <a:buNone/>
            </a:pPr>
            <a:r>
              <a:rPr lang="en" sz="2200">
                <a:solidFill>
                  <a:schemeClr val="dk1"/>
                </a:solidFill>
              </a:rPr>
              <a:t>Aim: Provide insights into global vaccination trends</a:t>
            </a:r>
            <a:endParaRPr sz="2200">
              <a:solidFill>
                <a:schemeClr val="dk1"/>
              </a:solidFill>
            </a:endParaRPr>
          </a:p>
          <a:p>
            <a:pPr indent="0" lvl="0" marL="0" rtl="0" algn="l">
              <a:spcBef>
                <a:spcPts val="0"/>
              </a:spcBef>
              <a:spcAft>
                <a:spcPts val="0"/>
              </a:spcAft>
              <a:buNone/>
            </a:pPr>
            <a:r>
              <a:rPr lang="en" sz="2200">
                <a:solidFill>
                  <a:schemeClr val="dk1"/>
                </a:solidFill>
              </a:rPr>
              <a:t>Key focus areas: Number of people vaccinated, vaccines availability and country specific efforts</a:t>
            </a:r>
            <a:endParaRPr sz="2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p:nvPr>
            <p:ph idx="2" type="pic"/>
          </p:nvPr>
        </p:nvSpPr>
        <p:spPr>
          <a:xfrm>
            <a:off x="5843075" y="632300"/>
            <a:ext cx="2615100" cy="3918900"/>
          </a:xfrm>
          <a:prstGeom prst="roundRect">
            <a:avLst>
              <a:gd fmla="val 16667" name="adj"/>
            </a:avLst>
          </a:prstGeom>
        </p:spPr>
      </p:sp>
      <p:sp>
        <p:nvSpPr>
          <p:cNvPr id="138" name="Google Shape;138;p2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txBox="1"/>
          <p:nvPr>
            <p:ph idx="1" type="subTitle"/>
          </p:nvPr>
        </p:nvSpPr>
        <p:spPr>
          <a:xfrm>
            <a:off x="642700" y="1723725"/>
            <a:ext cx="3605100" cy="196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5"/>
          <p:cNvPicPr preferRelativeResize="0"/>
          <p:nvPr/>
        </p:nvPicPr>
        <p:blipFill>
          <a:blip r:embed="rId3">
            <a:alphaModFix/>
          </a:blip>
          <a:stretch>
            <a:fillRect/>
          </a:stretch>
        </p:blipFill>
        <p:spPr>
          <a:xfrm>
            <a:off x="0" y="8398"/>
            <a:ext cx="9143999" cy="51267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for your time and attention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Global Vaccination Progress: Key Statistics and Country Comparisons</a:t>
            </a:r>
            <a:endParaRPr/>
          </a:p>
        </p:txBody>
      </p:sp>
      <p:sp>
        <p:nvSpPr>
          <p:cNvPr id="78" name="Google Shape;78;p17"/>
          <p:cNvSpPr txBox="1"/>
          <p:nvPr>
            <p:ph idx="1" type="body"/>
          </p:nvPr>
        </p:nvSpPr>
        <p:spPr>
          <a:xfrm>
            <a:off x="632175" y="1717350"/>
            <a:ext cx="5056800" cy="195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presentation showcases key statistics related to global vaccination progress, including the number of fully vaccinated individuals, the number of participating countries, and the availability of vaccines. It also features Charts, graphs and Cards to compare the daily vaccination rates and progress of the top 5 and top 10 countries. Additional slides are added to highlight the percentage of the global population vaccinated, vaccine effectiveness and safety, a timeline of vaccination efforts, and the total number of vaccines administered globally.</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 Global Vaccination Progress Presentation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ph idx="2" type="pic"/>
          </p:nvPr>
        </p:nvPicPr>
        <p:blipFill rotWithShape="1">
          <a:blip r:embed="rId3">
            <a:alphaModFix/>
          </a:blip>
          <a:srcRect b="0" l="27791" r="27791" t="0"/>
          <a:stretch/>
        </p:blipFill>
        <p:spPr>
          <a:xfrm>
            <a:off x="5843075" y="632300"/>
            <a:ext cx="2615100" cy="3918900"/>
          </a:xfrm>
          <a:prstGeom prst="roundRect">
            <a:avLst>
              <a:gd fmla="val 16667" name="adj"/>
            </a:avLst>
          </a:prstGeom>
        </p:spPr>
      </p:pic>
      <p:sp>
        <p:nvSpPr>
          <p:cNvPr id="84" name="Google Shape;84;p18"/>
          <p:cNvSpPr txBox="1"/>
          <p:nvPr>
            <p:ph type="title"/>
          </p:nvPr>
        </p:nvSpPr>
        <p:spPr>
          <a:xfrm>
            <a:off x="642700" y="8707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Global Vaccination Progress</a:t>
            </a:r>
            <a:endParaRPr/>
          </a:p>
        </p:txBody>
      </p:sp>
      <p:sp>
        <p:nvSpPr>
          <p:cNvPr id="85" name="Google Shape;85;p18"/>
          <p:cNvSpPr txBox="1"/>
          <p:nvPr>
            <p:ph idx="1" type="subTitle"/>
          </p:nvPr>
        </p:nvSpPr>
        <p:spPr>
          <a:xfrm>
            <a:off x="642700" y="1609400"/>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 Image showcasing the impact of global vaccination efforts.</a:t>
            </a:r>
            <a:endParaRPr/>
          </a:p>
          <a:p>
            <a:pPr indent="-311150" lvl="0" marL="457200" rtl="0" algn="l">
              <a:lnSpc>
                <a:spcPct val="110000"/>
              </a:lnSpc>
              <a:spcBef>
                <a:spcPts val="0"/>
              </a:spcBef>
              <a:spcAft>
                <a:spcPts val="0"/>
              </a:spcAft>
              <a:buSzPts val="1300"/>
              <a:buChar char="●"/>
            </a:pPr>
            <a:r>
              <a:rPr lang="en"/>
              <a:t> 549 billion people fully vaccinated by 2022.</a:t>
            </a:r>
            <a:endParaRPr/>
          </a:p>
          <a:p>
            <a:pPr indent="-311150" lvl="0" marL="457200" rtl="0" algn="l">
              <a:lnSpc>
                <a:spcPct val="110000"/>
              </a:lnSpc>
              <a:spcBef>
                <a:spcPts val="0"/>
              </a:spcBef>
              <a:spcAft>
                <a:spcPts val="0"/>
              </a:spcAft>
              <a:buSzPts val="1300"/>
              <a:buChar char="●"/>
            </a:pPr>
            <a:r>
              <a:rPr lang="en"/>
              <a:t> 223 countries worldwide participating in vaccination efforts.</a:t>
            </a:r>
            <a:endParaRPr/>
          </a:p>
          <a:p>
            <a:pPr indent="-311150" lvl="0" marL="457200" rtl="0" algn="l">
              <a:lnSpc>
                <a:spcPct val="110000"/>
              </a:lnSpc>
              <a:spcBef>
                <a:spcPts val="0"/>
              </a:spcBef>
              <a:spcAft>
                <a:spcPts val="0"/>
              </a:spcAft>
              <a:buSzPts val="1300"/>
              <a:buChar char="●"/>
            </a:pPr>
            <a:r>
              <a:rPr lang="en"/>
              <a:t> Availability of 84 different vaccines playing a vital role in combating the pandemic.</a:t>
            </a:r>
            <a:endParaRPr/>
          </a:p>
        </p:txBody>
      </p:sp>
      <p:pic>
        <p:nvPicPr>
          <p:cNvPr id="86" name="Google Shape;86;p18"/>
          <p:cNvPicPr preferRelativeResize="0"/>
          <p:nvPr/>
        </p:nvPicPr>
        <p:blipFill>
          <a:blip r:embed="rId4">
            <a:alphaModFix/>
          </a:blip>
          <a:stretch>
            <a:fillRect/>
          </a:stretch>
        </p:blipFill>
        <p:spPr>
          <a:xfrm>
            <a:off x="1701424" y="3764624"/>
            <a:ext cx="1972310" cy="1378875"/>
          </a:xfrm>
          <a:prstGeom prst="rect">
            <a:avLst/>
          </a:prstGeom>
          <a:noFill/>
          <a:ln>
            <a:noFill/>
          </a:ln>
        </p:spPr>
      </p:pic>
      <p:pic>
        <p:nvPicPr>
          <p:cNvPr id="87" name="Google Shape;87;p18"/>
          <p:cNvPicPr preferRelativeResize="0"/>
          <p:nvPr/>
        </p:nvPicPr>
        <p:blipFill>
          <a:blip r:embed="rId5">
            <a:alphaModFix/>
          </a:blip>
          <a:stretch>
            <a:fillRect/>
          </a:stretch>
        </p:blipFill>
        <p:spPr>
          <a:xfrm>
            <a:off x="0" y="3764625"/>
            <a:ext cx="1589100" cy="1378875"/>
          </a:xfrm>
          <a:prstGeom prst="rect">
            <a:avLst/>
          </a:prstGeom>
          <a:noFill/>
          <a:ln>
            <a:noFill/>
          </a:ln>
        </p:spPr>
      </p:pic>
      <p:pic>
        <p:nvPicPr>
          <p:cNvPr id="88" name="Google Shape;88;p18"/>
          <p:cNvPicPr preferRelativeResize="0"/>
          <p:nvPr/>
        </p:nvPicPr>
        <p:blipFill>
          <a:blip r:embed="rId6">
            <a:alphaModFix/>
          </a:blip>
          <a:stretch>
            <a:fillRect/>
          </a:stretch>
        </p:blipFill>
        <p:spPr>
          <a:xfrm>
            <a:off x="3786050" y="3764625"/>
            <a:ext cx="1678150" cy="137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Top 10 Countries with Highest Daily Vaccinations</a:t>
            </a:r>
            <a:endParaRPr/>
          </a:p>
        </p:txBody>
      </p:sp>
      <p:sp>
        <p:nvSpPr>
          <p:cNvPr id="94" name="Google Shape;94;p19"/>
          <p:cNvSpPr txBox="1"/>
          <p:nvPr>
            <p:ph idx="1" type="subTitle"/>
          </p:nvPr>
        </p:nvSpPr>
        <p:spPr>
          <a:xfrm>
            <a:off x="413000" y="20433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 Graph showcasing the daily vaccination rates of top 10 countries.</a:t>
            </a:r>
            <a:endParaRPr/>
          </a:p>
          <a:p>
            <a:pPr indent="0" lvl="0" marL="457200" rtl="0" algn="l">
              <a:lnSpc>
                <a:spcPct val="110000"/>
              </a:lnSpc>
              <a:spcBef>
                <a:spcPts val="1200"/>
              </a:spcBef>
              <a:spcAft>
                <a:spcPts val="0"/>
              </a:spcAft>
              <a:buNone/>
            </a:pPr>
            <a:r>
              <a:t/>
            </a:r>
            <a:endParaRPr/>
          </a:p>
          <a:p>
            <a:pPr indent="-311150" lvl="0" marL="457200" rtl="0" algn="l">
              <a:lnSpc>
                <a:spcPct val="110000"/>
              </a:lnSpc>
              <a:spcBef>
                <a:spcPts val="1200"/>
              </a:spcBef>
              <a:spcAft>
                <a:spcPts val="0"/>
              </a:spcAft>
              <a:buSzPts val="1300"/>
              <a:buChar char="●"/>
            </a:pPr>
            <a:r>
              <a:rPr lang="en"/>
              <a:t> Provides a visual comparison of vaccination efforts across different countries.</a:t>
            </a:r>
            <a:endParaRPr/>
          </a:p>
        </p:txBody>
      </p:sp>
      <p:pic>
        <p:nvPicPr>
          <p:cNvPr id="95" name="Google Shape;95;p19"/>
          <p:cNvPicPr preferRelativeResize="0"/>
          <p:nvPr/>
        </p:nvPicPr>
        <p:blipFill>
          <a:blip r:embed="rId3">
            <a:alphaModFix/>
          </a:blip>
          <a:stretch>
            <a:fillRect/>
          </a:stretch>
        </p:blipFill>
        <p:spPr>
          <a:xfrm>
            <a:off x="4460125" y="1480325"/>
            <a:ext cx="4591400" cy="3245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Vaccination Progress of Top 5 Countries</a:t>
            </a:r>
            <a:endParaRPr/>
          </a:p>
        </p:txBody>
      </p:sp>
      <p:sp>
        <p:nvSpPr>
          <p:cNvPr id="101" name="Google Shape;101;p20"/>
          <p:cNvSpPr txBox="1"/>
          <p:nvPr>
            <p:ph idx="1" type="subTitle"/>
          </p:nvPr>
        </p:nvSpPr>
        <p:spPr>
          <a:xfrm>
            <a:off x="632175" y="2017850"/>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 Donut graph showcasing vaccination progress of top 5 countries.</a:t>
            </a:r>
            <a:endParaRPr/>
          </a:p>
          <a:p>
            <a:pPr indent="0" lvl="0" marL="457200" rtl="0" algn="l">
              <a:lnSpc>
                <a:spcPct val="110000"/>
              </a:lnSpc>
              <a:spcBef>
                <a:spcPts val="1200"/>
              </a:spcBef>
              <a:spcAft>
                <a:spcPts val="0"/>
              </a:spcAft>
              <a:buNone/>
            </a:pPr>
            <a:r>
              <a:t/>
            </a:r>
            <a:endParaRPr/>
          </a:p>
          <a:p>
            <a:pPr indent="-311150" lvl="0" marL="457200" rtl="0" algn="l">
              <a:lnSpc>
                <a:spcPct val="110000"/>
              </a:lnSpc>
              <a:spcBef>
                <a:spcPts val="1200"/>
              </a:spcBef>
              <a:spcAft>
                <a:spcPts val="0"/>
              </a:spcAft>
              <a:buSzPts val="1300"/>
              <a:buChar char="●"/>
            </a:pPr>
            <a:r>
              <a:rPr lang="en"/>
              <a:t> Provides concise information, such as the name of each country and the number of people vaccinated.</a:t>
            </a:r>
            <a:endParaRPr/>
          </a:p>
        </p:txBody>
      </p:sp>
      <p:pic>
        <p:nvPicPr>
          <p:cNvPr id="102" name="Google Shape;102;p20"/>
          <p:cNvPicPr preferRelativeResize="0"/>
          <p:nvPr/>
        </p:nvPicPr>
        <p:blipFill>
          <a:blip r:embed="rId3">
            <a:alphaModFix/>
          </a:blip>
          <a:stretch>
            <a:fillRect/>
          </a:stretch>
        </p:blipFill>
        <p:spPr>
          <a:xfrm>
            <a:off x="5055825" y="1429588"/>
            <a:ext cx="4088175" cy="255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Global Population Vaccinated </a:t>
            </a:r>
            <a:endParaRPr/>
          </a:p>
        </p:txBody>
      </p:sp>
      <p:sp>
        <p:nvSpPr>
          <p:cNvPr id="108" name="Google Shape;108;p21"/>
          <p:cNvSpPr txBox="1"/>
          <p:nvPr>
            <p:ph idx="1" type="subTitle"/>
          </p:nvPr>
        </p:nvSpPr>
        <p:spPr>
          <a:xfrm>
            <a:off x="642700" y="1723725"/>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 A slide highlighting the average of the global population vaccinated.</a:t>
            </a:r>
            <a:endParaRPr/>
          </a:p>
          <a:p>
            <a:pPr indent="0" lvl="0" marL="457200" rtl="0" algn="l">
              <a:lnSpc>
                <a:spcPct val="110000"/>
              </a:lnSpc>
              <a:spcBef>
                <a:spcPts val="1200"/>
              </a:spcBef>
              <a:spcAft>
                <a:spcPts val="0"/>
              </a:spcAft>
              <a:buNone/>
            </a:pPr>
            <a:r>
              <a:t/>
            </a:r>
            <a:endParaRPr/>
          </a:p>
          <a:p>
            <a:pPr indent="-311150" lvl="0" marL="457200" rtl="0" algn="l">
              <a:lnSpc>
                <a:spcPct val="110000"/>
              </a:lnSpc>
              <a:spcBef>
                <a:spcPts val="1200"/>
              </a:spcBef>
              <a:spcAft>
                <a:spcPts val="0"/>
              </a:spcAft>
              <a:buSzPts val="1300"/>
              <a:buChar char="●"/>
            </a:pPr>
            <a:r>
              <a:rPr lang="en"/>
              <a:t> Provides a clear understanding of the progress of vaccination efforts.</a:t>
            </a:r>
            <a:endParaRPr/>
          </a:p>
        </p:txBody>
      </p:sp>
      <p:pic>
        <p:nvPicPr>
          <p:cNvPr id="109" name="Google Shape;109;p21"/>
          <p:cNvPicPr preferRelativeResize="0"/>
          <p:nvPr/>
        </p:nvPicPr>
        <p:blipFill>
          <a:blip r:embed="rId3">
            <a:alphaModFix/>
          </a:blip>
          <a:stretch>
            <a:fillRect/>
          </a:stretch>
        </p:blipFill>
        <p:spPr>
          <a:xfrm>
            <a:off x="4400200" y="1799925"/>
            <a:ext cx="4591401" cy="28227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Vaccine Effectiveness and Safety</a:t>
            </a:r>
            <a:endParaRPr/>
          </a:p>
        </p:txBody>
      </p:sp>
      <p:sp>
        <p:nvSpPr>
          <p:cNvPr id="115" name="Google Shape;115;p22"/>
          <p:cNvSpPr txBox="1"/>
          <p:nvPr>
            <p:ph idx="1" type="subTitle"/>
          </p:nvPr>
        </p:nvSpPr>
        <p:spPr>
          <a:xfrm>
            <a:off x="642700" y="2063300"/>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 A slide demonstrating the effectiveness and safety of vaccines that were available during 2020, 2021, 2022 in various countries.</a:t>
            </a:r>
            <a:endParaRPr/>
          </a:p>
          <a:p>
            <a:pPr indent="0" lvl="0" marL="457200" rtl="0" algn="l">
              <a:lnSpc>
                <a:spcPct val="110000"/>
              </a:lnSpc>
              <a:spcBef>
                <a:spcPts val="1200"/>
              </a:spcBef>
              <a:spcAft>
                <a:spcPts val="0"/>
              </a:spcAft>
              <a:buNone/>
            </a:pPr>
            <a:r>
              <a:t/>
            </a:r>
            <a:endParaRPr/>
          </a:p>
          <a:p>
            <a:pPr indent="-311150" lvl="0" marL="457200" rtl="0" algn="l">
              <a:lnSpc>
                <a:spcPct val="110000"/>
              </a:lnSpc>
              <a:spcBef>
                <a:spcPts val="1200"/>
              </a:spcBef>
              <a:spcAft>
                <a:spcPts val="0"/>
              </a:spcAft>
              <a:buSzPts val="1300"/>
              <a:buChar char="●"/>
            </a:pPr>
            <a:r>
              <a:rPr lang="en"/>
              <a:t> Educates and builds trust among viewers.</a:t>
            </a:r>
            <a:endParaRPr/>
          </a:p>
        </p:txBody>
      </p:sp>
      <p:pic>
        <p:nvPicPr>
          <p:cNvPr id="116" name="Google Shape;116;p22"/>
          <p:cNvPicPr preferRelativeResize="0"/>
          <p:nvPr/>
        </p:nvPicPr>
        <p:blipFill>
          <a:blip r:embed="rId3">
            <a:alphaModFix/>
          </a:blip>
          <a:stretch>
            <a:fillRect/>
          </a:stretch>
        </p:blipFill>
        <p:spPr>
          <a:xfrm>
            <a:off x="4410175" y="1647524"/>
            <a:ext cx="4591399" cy="3212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3"/>
          <p:cNvPicPr preferRelativeResize="0"/>
          <p:nvPr>
            <p:ph idx="2" type="pic"/>
          </p:nvPr>
        </p:nvPicPr>
        <p:blipFill rotWithShape="1">
          <a:blip r:embed="rId3">
            <a:alphaModFix/>
          </a:blip>
          <a:srcRect b="0" l="27660" r="27660" t="0"/>
          <a:stretch/>
        </p:blipFill>
        <p:spPr>
          <a:xfrm>
            <a:off x="5843075" y="632300"/>
            <a:ext cx="2615100" cy="3918900"/>
          </a:xfrm>
          <a:prstGeom prst="roundRect">
            <a:avLst>
              <a:gd fmla="val 16667" name="adj"/>
            </a:avLst>
          </a:prstGeom>
        </p:spPr>
      </p:pic>
      <p:sp>
        <p:nvSpPr>
          <p:cNvPr id="122" name="Google Shape;122;p23"/>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Vaccination Progress Timeline</a:t>
            </a:r>
            <a:endParaRPr/>
          </a:p>
        </p:txBody>
      </p:sp>
      <p:sp>
        <p:nvSpPr>
          <p:cNvPr id="123" name="Google Shape;123;p23"/>
          <p:cNvSpPr txBox="1"/>
          <p:nvPr>
            <p:ph idx="1" type="subTitle"/>
          </p:nvPr>
        </p:nvSpPr>
        <p:spPr>
          <a:xfrm>
            <a:off x="632175" y="1589400"/>
            <a:ext cx="3605100" cy="1964700"/>
          </a:xfrm>
          <a:prstGeom prst="rect">
            <a:avLst/>
          </a:prstGeom>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SzPts val="1300"/>
              <a:buChar char="●"/>
            </a:pPr>
            <a:r>
              <a:rPr lang="en"/>
              <a:t> A timeline slide showcasing the progress of vaccination efforts over a specific period.</a:t>
            </a:r>
            <a:endParaRPr/>
          </a:p>
          <a:p>
            <a:pPr indent="0" lvl="0" marL="457200" rtl="0" algn="l">
              <a:lnSpc>
                <a:spcPct val="110000"/>
              </a:lnSpc>
              <a:spcBef>
                <a:spcPts val="1200"/>
              </a:spcBef>
              <a:spcAft>
                <a:spcPts val="0"/>
              </a:spcAft>
              <a:buNone/>
            </a:pPr>
            <a:r>
              <a:t/>
            </a:r>
            <a:endParaRPr/>
          </a:p>
          <a:p>
            <a:pPr indent="-311150" lvl="0" marL="457200" rtl="0" algn="l">
              <a:lnSpc>
                <a:spcPct val="110000"/>
              </a:lnSpc>
              <a:spcBef>
                <a:spcPts val="1200"/>
              </a:spcBef>
              <a:spcAft>
                <a:spcPts val="0"/>
              </a:spcAft>
              <a:buSzPts val="1300"/>
              <a:buChar char="●"/>
            </a:pPr>
            <a:r>
              <a:rPr lang="en"/>
              <a:t> Provides a chronological overview of vaccination efforts.</a:t>
            </a:r>
            <a:endParaRPr/>
          </a:p>
        </p:txBody>
      </p:sp>
      <p:pic>
        <p:nvPicPr>
          <p:cNvPr id="124" name="Google Shape;124;p23"/>
          <p:cNvPicPr preferRelativeResize="0"/>
          <p:nvPr/>
        </p:nvPicPr>
        <p:blipFill>
          <a:blip r:embed="rId4">
            <a:alphaModFix/>
          </a:blip>
          <a:stretch>
            <a:fillRect/>
          </a:stretch>
        </p:blipFill>
        <p:spPr>
          <a:xfrm>
            <a:off x="2757650" y="3238125"/>
            <a:ext cx="2755225" cy="185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4"/>
          <p:cNvPicPr preferRelativeResize="0"/>
          <p:nvPr>
            <p:ph idx="2" type="pic"/>
          </p:nvPr>
        </p:nvPicPr>
        <p:blipFill rotWithShape="1">
          <a:blip r:embed="rId3">
            <a:alphaModFix/>
          </a:blip>
          <a:srcRect b="0" l="27767" r="27762" t="0"/>
          <a:stretch/>
        </p:blipFill>
        <p:spPr>
          <a:xfrm>
            <a:off x="5843075" y="632300"/>
            <a:ext cx="2615100" cy="3918900"/>
          </a:xfrm>
          <a:prstGeom prst="roundRect">
            <a:avLst>
              <a:gd fmla="val 16667" name="adj"/>
            </a:avLst>
          </a:prstGeom>
        </p:spPr>
      </p:pic>
      <p:sp>
        <p:nvSpPr>
          <p:cNvPr id="130" name="Google Shape;130;p24"/>
          <p:cNvSpPr txBox="1"/>
          <p:nvPr>
            <p:ph type="title"/>
          </p:nvPr>
        </p:nvSpPr>
        <p:spPr>
          <a:xfrm>
            <a:off x="642700" y="730875"/>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D1D5DB"/>
                </a:solidFill>
                <a:highlight>
                  <a:srgbClr val="444654"/>
                </a:highlight>
                <a:latin typeface="Roboto"/>
                <a:ea typeface="Roboto"/>
                <a:cs typeface="Roboto"/>
                <a:sym typeface="Roboto"/>
              </a:rPr>
              <a:t>Year-wise Average Daily Vaccinations:</a:t>
            </a:r>
            <a:endParaRPr sz="2500"/>
          </a:p>
        </p:txBody>
      </p:sp>
      <p:sp>
        <p:nvSpPr>
          <p:cNvPr id="131" name="Google Shape;131;p24"/>
          <p:cNvSpPr txBox="1"/>
          <p:nvPr>
            <p:ph idx="1" type="subTitle"/>
          </p:nvPr>
        </p:nvSpPr>
        <p:spPr>
          <a:xfrm>
            <a:off x="642700" y="1364200"/>
            <a:ext cx="3605100" cy="1964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200">
                <a:solidFill>
                  <a:srgbClr val="D1D5DB"/>
                </a:solidFill>
                <a:highlight>
                  <a:srgbClr val="444654"/>
                </a:highlight>
                <a:latin typeface="Roboto"/>
                <a:ea typeface="Roboto"/>
                <a:cs typeface="Roboto"/>
                <a:sym typeface="Roboto"/>
              </a:rPr>
              <a:t>Waterfall chart representing the average daily vaccinations for each country over the years.</a:t>
            </a:r>
            <a:endParaRPr sz="1200">
              <a:solidFill>
                <a:srgbClr val="D1D5DB"/>
              </a:solidFill>
              <a:highlight>
                <a:srgbClr val="444654"/>
              </a:highlight>
              <a:latin typeface="Roboto"/>
              <a:ea typeface="Roboto"/>
              <a:cs typeface="Roboto"/>
              <a:sym typeface="Roboto"/>
            </a:endParaRPr>
          </a:p>
          <a:p>
            <a:pPr indent="0" lvl="0" marL="45720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457200" rtl="0" algn="l">
              <a:spcBef>
                <a:spcPts val="0"/>
              </a:spcBef>
              <a:spcAft>
                <a:spcPts val="0"/>
              </a:spcAft>
              <a:buNone/>
            </a:pPr>
            <a:r>
              <a:rPr lang="en" sz="1200">
                <a:solidFill>
                  <a:srgbClr val="D1D5DB"/>
                </a:solidFill>
                <a:highlight>
                  <a:srgbClr val="444654"/>
                </a:highlight>
                <a:latin typeface="Roboto"/>
                <a:ea typeface="Roboto"/>
                <a:cs typeface="Roboto"/>
                <a:sym typeface="Roboto"/>
              </a:rPr>
              <a:t>Identification of vaccination peaks and fluctuations to assess the progress of immunization campaigns.</a:t>
            </a:r>
            <a:endParaRPr sz="1200">
              <a:solidFill>
                <a:srgbClr val="D1D5DB"/>
              </a:solidFill>
              <a:highlight>
                <a:srgbClr val="444654"/>
              </a:highlight>
              <a:latin typeface="Roboto"/>
              <a:ea typeface="Roboto"/>
              <a:cs typeface="Roboto"/>
              <a:sym typeface="Roboto"/>
            </a:endParaRPr>
          </a:p>
          <a:p>
            <a:pPr indent="0" lvl="0" marL="45720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p:txBody>
      </p:sp>
      <p:pic>
        <p:nvPicPr>
          <p:cNvPr id="132" name="Google Shape;132;p24"/>
          <p:cNvPicPr preferRelativeResize="0"/>
          <p:nvPr/>
        </p:nvPicPr>
        <p:blipFill>
          <a:blip r:embed="rId4">
            <a:alphaModFix/>
          </a:blip>
          <a:stretch>
            <a:fillRect/>
          </a:stretch>
        </p:blipFill>
        <p:spPr>
          <a:xfrm>
            <a:off x="269650" y="3178800"/>
            <a:ext cx="5314400" cy="1964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